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57" r:id="rId4"/>
    <p:sldId id="278" r:id="rId5"/>
    <p:sldId id="258" r:id="rId6"/>
    <p:sldId id="279" r:id="rId7"/>
    <p:sldId id="261" r:id="rId8"/>
    <p:sldId id="280" r:id="rId9"/>
    <p:sldId id="281" r:id="rId10"/>
    <p:sldId id="260" r:id="rId11"/>
    <p:sldId id="282" r:id="rId12"/>
    <p:sldId id="283" r:id="rId13"/>
    <p:sldId id="262" r:id="rId14"/>
    <p:sldId id="284" r:id="rId15"/>
    <p:sldId id="264" r:id="rId16"/>
    <p:sldId id="285" r:id="rId17"/>
    <p:sldId id="263" r:id="rId18"/>
    <p:sldId id="286" r:id="rId19"/>
    <p:sldId id="266" r:id="rId20"/>
    <p:sldId id="287" r:id="rId21"/>
    <p:sldId id="267" r:id="rId22"/>
    <p:sldId id="265" r:id="rId23"/>
    <p:sldId id="268" r:id="rId24"/>
    <p:sldId id="275" r:id="rId25"/>
    <p:sldId id="276" r:id="rId26"/>
    <p:sldId id="277" r:id="rId27"/>
    <p:sldId id="269" r:id="rId28"/>
    <p:sldId id="270" r:id="rId29"/>
    <p:sldId id="271" r:id="rId30"/>
    <p:sldId id="272" r:id="rId31"/>
    <p:sldId id="273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PASTATAI.ANALIZ&#278;%20xl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MATERIALIN&#278;%20BAZ&#278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MATERIALIN&#278;%20BAZ&#278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KOLEKTYV&#370;%20STATISTIN&#278;%20ATASKAIT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omkiene\Desktop\KAIMO%20KULT&#362;ROS%20CENTRAI\2015%20m%20SUVESTIN&#278;%20kitas%20darinys%20forma%20%20(atskiru)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Pastatai!$A$32:$A$55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Pastatai!$B$32:$B$55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axId val="62080512"/>
        <c:axId val="62251776"/>
      </c:barChart>
      <c:catAx>
        <c:axId val="62080512"/>
        <c:scaling>
          <c:orientation val="minMax"/>
        </c:scaling>
        <c:axPos val="b"/>
        <c:majorGridlines/>
        <c:tickLblPos val="nextTo"/>
        <c:crossAx val="62251776"/>
        <c:crosses val="autoZero"/>
        <c:auto val="1"/>
        <c:lblAlgn val="ctr"/>
        <c:lblOffset val="100"/>
      </c:catAx>
      <c:valAx>
        <c:axId val="62251776"/>
        <c:scaling>
          <c:orientation val="minMax"/>
        </c:scaling>
        <c:axPos val="l"/>
        <c:majorGridlines/>
        <c:numFmt formatCode="General" sourceLinked="1"/>
        <c:tickLblPos val="nextTo"/>
        <c:crossAx val="62080512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Biudžeto lėšos - 2015 metai - 242089 EUR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Lapas1!$A$2:$A$4</c:f>
              <c:strCache>
                <c:ptCount val="3"/>
                <c:pt idx="0">
                  <c:v>Atlyginimai - 192957 eur</c:v>
                </c:pt>
                <c:pt idx="1">
                  <c:v>Veikla - 6951 eur</c:v>
                </c:pt>
                <c:pt idx="2">
                  <c:v>Infrastruktūra-  42181 eur</c:v>
                </c:pt>
              </c:strCache>
            </c:strRef>
          </c:cat>
          <c:val>
            <c:numRef>
              <c:f>Lapas1!$B$2:$B$4</c:f>
              <c:numCache>
                <c:formatCode>0%</c:formatCode>
                <c:ptCount val="3"/>
                <c:pt idx="0">
                  <c:v>0.78</c:v>
                </c:pt>
                <c:pt idx="1">
                  <c:v>3.0000000000000002E-2</c:v>
                </c:pt>
                <c:pt idx="2">
                  <c:v>0.17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Gautos lėšos - 2015 metai- 22107 EUR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Lapas1!$A$2:$A$4</c:f>
              <c:strCache>
                <c:ptCount val="3"/>
                <c:pt idx="0">
                  <c:v>Pajamos užteikiamas paslaugas - 1208 eur</c:v>
                </c:pt>
                <c:pt idx="1">
                  <c:v>Lėšos projektų įgyvendinimui - 7159 eur</c:v>
                </c:pt>
                <c:pt idx="2">
                  <c:v>Lėšos iš privačių rėmėjų - 13740 eur</c:v>
                </c:pt>
              </c:strCache>
            </c:strRef>
          </c:cat>
          <c:val>
            <c:numRef>
              <c:f>Lapas1!$B$2:$B$4</c:f>
              <c:numCache>
                <c:formatCode>0%</c:formatCode>
                <c:ptCount val="3"/>
                <c:pt idx="0">
                  <c:v>0.05</c:v>
                </c:pt>
                <c:pt idx="1">
                  <c:v>0.32000000000000023</c:v>
                </c:pt>
                <c:pt idx="2">
                  <c:v>0.62000000000000044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3600" b="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8.6793150856142975E-2"/>
          <c:y val="0.11422456957700802"/>
          <c:w val="0.71606211723534552"/>
          <c:h val="0.508984873555131"/>
        </c:manualLayout>
      </c:layout>
      <c:barChart>
        <c:barDir val="col"/>
        <c:grouping val="clustered"/>
        <c:ser>
          <c:idx val="0"/>
          <c:order val="0"/>
          <c:tx>
            <c:strRef>
              <c:f>Lėšos!$B$70</c:f>
              <c:strCache>
                <c:ptCount val="1"/>
                <c:pt idx="0">
                  <c:v>Lėšos iš privačių rėmėjų</c:v>
                </c:pt>
              </c:strCache>
            </c:strRef>
          </c:tx>
          <c:cat>
            <c:strRef>
              <c:f>Lėšos!$A$71:$A$94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k.n.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 </c:v>
                </c:pt>
                <c:pt idx="13">
                  <c:v>Lukštų k.c.</c:v>
                </c:pt>
                <c:pt idx="14">
                  <c:v>Martynonių  k. c. 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Lėšos!$B$71:$B$94</c:f>
              <c:numCache>
                <c:formatCode>#,##0.00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400</c:v>
                </c:pt>
                <c:pt idx="3">
                  <c:v>560</c:v>
                </c:pt>
                <c:pt idx="4">
                  <c:v>1250</c:v>
                </c:pt>
                <c:pt idx="5">
                  <c:v>330</c:v>
                </c:pt>
                <c:pt idx="6">
                  <c:v>0</c:v>
                </c:pt>
                <c:pt idx="7">
                  <c:v>4000</c:v>
                </c:pt>
                <c:pt idx="8">
                  <c:v>300</c:v>
                </c:pt>
                <c:pt idx="9">
                  <c:v>0</c:v>
                </c:pt>
                <c:pt idx="10">
                  <c:v>0</c:v>
                </c:pt>
                <c:pt idx="12">
                  <c:v>800</c:v>
                </c:pt>
                <c:pt idx="13">
                  <c:v>160</c:v>
                </c:pt>
                <c:pt idx="14">
                  <c:v>0</c:v>
                </c:pt>
                <c:pt idx="15">
                  <c:v>0</c:v>
                </c:pt>
                <c:pt idx="16">
                  <c:v>5000</c:v>
                </c:pt>
                <c:pt idx="17">
                  <c:v>0</c:v>
                </c:pt>
                <c:pt idx="18">
                  <c:v>0</c:v>
                </c:pt>
                <c:pt idx="19">
                  <c:v>550</c:v>
                </c:pt>
                <c:pt idx="20">
                  <c:v>390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axId val="36092544"/>
        <c:axId val="36098432"/>
      </c:barChart>
      <c:catAx>
        <c:axId val="36092544"/>
        <c:scaling>
          <c:orientation val="minMax"/>
        </c:scaling>
        <c:axPos val="b"/>
        <c:tickLblPos val="nextTo"/>
        <c:crossAx val="36098432"/>
        <c:crosses val="autoZero"/>
        <c:auto val="1"/>
        <c:lblAlgn val="ctr"/>
        <c:lblOffset val="100"/>
      </c:catAx>
      <c:valAx>
        <c:axId val="36098432"/>
        <c:scaling>
          <c:orientation val="minMax"/>
        </c:scaling>
        <c:axPos val="l"/>
        <c:majorGridlines/>
        <c:numFmt formatCode="#,##0.00" sourceLinked="1"/>
        <c:tickLblPos val="nextTo"/>
        <c:crossAx val="36092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3600" b="0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Lėšos!$B$96</c:f>
              <c:strCache>
                <c:ptCount val="1"/>
                <c:pt idx="0">
                  <c:v>Lėšos iš projektų</c:v>
                </c:pt>
              </c:strCache>
            </c:strRef>
          </c:tx>
          <c:cat>
            <c:strRef>
              <c:f>Lėšos!$A$97:$A$120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k.n.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 </c:v>
                </c:pt>
                <c:pt idx="13">
                  <c:v>Lukštų k.c.</c:v>
                </c:pt>
                <c:pt idx="14">
                  <c:v>Martynonių  k. c. 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Lėšos!$B$97:$B$120</c:f>
              <c:numCache>
                <c:formatCode>#,##0.00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1340</c:v>
                </c:pt>
                <c:pt idx="3">
                  <c:v>370</c:v>
                </c:pt>
                <c:pt idx="4">
                  <c:v>250</c:v>
                </c:pt>
                <c:pt idx="5">
                  <c:v>0</c:v>
                </c:pt>
                <c:pt idx="6">
                  <c:v>50</c:v>
                </c:pt>
                <c:pt idx="7">
                  <c:v>1220</c:v>
                </c:pt>
                <c:pt idx="8">
                  <c:v>549</c:v>
                </c:pt>
                <c:pt idx="9">
                  <c:v>0</c:v>
                </c:pt>
                <c:pt idx="10">
                  <c:v>0</c:v>
                </c:pt>
                <c:pt idx="12">
                  <c:v>700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2400</c:v>
                </c:pt>
                <c:pt idx="17">
                  <c:v>0</c:v>
                </c:pt>
                <c:pt idx="18">
                  <c:v>0</c:v>
                </c:pt>
                <c:pt idx="19">
                  <c:v>50</c:v>
                </c:pt>
                <c:pt idx="20">
                  <c:v>180</c:v>
                </c:pt>
                <c:pt idx="21">
                  <c:v>50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axId val="36123008"/>
        <c:axId val="36124544"/>
      </c:barChart>
      <c:catAx>
        <c:axId val="36123008"/>
        <c:scaling>
          <c:orientation val="minMax"/>
        </c:scaling>
        <c:axPos val="b"/>
        <c:tickLblPos val="nextTo"/>
        <c:crossAx val="36124544"/>
        <c:crosses val="autoZero"/>
        <c:auto val="1"/>
        <c:lblAlgn val="ctr"/>
        <c:lblOffset val="100"/>
      </c:catAx>
      <c:valAx>
        <c:axId val="36124544"/>
        <c:scaling>
          <c:orientation val="minMax"/>
        </c:scaling>
        <c:axPos val="l"/>
        <c:majorGridlines/>
        <c:numFmt formatCode="#,##0.00" sourceLinked="1"/>
        <c:tickLblPos val="nextTo"/>
        <c:crossAx val="361230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3600" b="0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Lėšos!$B$122</c:f>
              <c:strCache>
                <c:ptCount val="1"/>
                <c:pt idx="0">
                  <c:v>už teikiamas paslaugas</c:v>
                </c:pt>
              </c:strCache>
            </c:strRef>
          </c:tx>
          <c:cat>
            <c:strRef>
              <c:f>Lėšos!$A$123:$A$146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k.n.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 </c:v>
                </c:pt>
                <c:pt idx="13">
                  <c:v>Lukštų k.c.</c:v>
                </c:pt>
                <c:pt idx="14">
                  <c:v>Martynonių  k. c. 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Lėšos!$B$123:$B$146</c:f>
              <c:numCache>
                <c:formatCode>#,##0.00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601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150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207</c:v>
                </c:pt>
                <c:pt idx="23">
                  <c:v>190</c:v>
                </c:pt>
              </c:numCache>
            </c:numRef>
          </c:val>
        </c:ser>
        <c:axId val="36153216"/>
        <c:axId val="36154752"/>
      </c:barChart>
      <c:catAx>
        <c:axId val="36153216"/>
        <c:scaling>
          <c:orientation val="minMax"/>
        </c:scaling>
        <c:axPos val="b"/>
        <c:tickLblPos val="nextTo"/>
        <c:crossAx val="36154752"/>
        <c:crosses val="autoZero"/>
        <c:auto val="1"/>
        <c:lblAlgn val="ctr"/>
        <c:lblOffset val="100"/>
      </c:catAx>
      <c:valAx>
        <c:axId val="36154752"/>
        <c:scaling>
          <c:orientation val="minMax"/>
        </c:scaling>
        <c:axPos val="l"/>
        <c:majorGridlines/>
        <c:numFmt formatCode="#,##0.00" sourceLinked="1"/>
        <c:tickLblPos val="nextTo"/>
        <c:crossAx val="361532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Bendros lėšos - 2015 metai - 264196 EUR</c:v>
                </c:pt>
              </c:strCache>
            </c:strRef>
          </c:tx>
          <c:dLbls>
            <c:showVal val="1"/>
            <c:showLeaderLines val="1"/>
          </c:dLbls>
          <c:cat>
            <c:strRef>
              <c:f>Lapas1!$A$2:$A$3</c:f>
              <c:strCache>
                <c:ptCount val="2"/>
                <c:pt idx="0">
                  <c:v>Biudžeto lėšos - 242089 eur</c:v>
                </c:pt>
                <c:pt idx="1">
                  <c:v>Gautos lėšos - 22107 eur</c:v>
                </c:pt>
              </c:strCache>
            </c:strRef>
          </c:cat>
          <c:val>
            <c:numRef>
              <c:f>Lapas1!$B$2:$B$3</c:f>
              <c:numCache>
                <c:formatCode>0%</c:formatCode>
                <c:ptCount val="2"/>
                <c:pt idx="0">
                  <c:v>0.92</c:v>
                </c:pt>
                <c:pt idx="1">
                  <c:v>8.0000000000000043E-2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v>KOMPIUTERIAI</c:v>
          </c:tx>
          <c:cat>
            <c:strRef>
              <c:f>'Materialinė bazė'!$A$33:$A$56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'Materialinė bazė'!$B$33:$B$56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7</c:v>
                </c:pt>
              </c:numCache>
            </c:numRef>
          </c:val>
        </c:ser>
        <c:ser>
          <c:idx val="1"/>
          <c:order val="1"/>
          <c:tx>
            <c:v>INTERNETAS</c:v>
          </c:tx>
          <c:cat>
            <c:strRef>
              <c:f>'Materialinė bazė'!$A$33:$A$56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'Materialinė bazė'!$C$33:$C$56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axId val="52205056"/>
        <c:axId val="52206592"/>
      </c:barChart>
      <c:catAx>
        <c:axId val="52205056"/>
        <c:scaling>
          <c:orientation val="minMax"/>
        </c:scaling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ckLblPos val="nextTo"/>
        <c:crossAx val="52206592"/>
        <c:crosses val="autoZero"/>
        <c:auto val="1"/>
        <c:lblAlgn val="ctr"/>
        <c:lblOffset val="100"/>
      </c:catAx>
      <c:valAx>
        <c:axId val="52206592"/>
        <c:scaling>
          <c:orientation val="minMax"/>
        </c:scaling>
        <c:axPos val="l"/>
        <c:majorGridlines/>
        <c:numFmt formatCode="General" sourceLinked="1"/>
        <c:tickLblPos val="nextTo"/>
        <c:crossAx val="522050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'Materialinė bazė'!$B$60</c:f>
              <c:strCache>
                <c:ptCount val="1"/>
                <c:pt idx="0">
                  <c:v>MUZ. INSTR</c:v>
                </c:pt>
              </c:strCache>
            </c:strRef>
          </c:tx>
          <c:cat>
            <c:strRef>
              <c:f>'Materialinė bazė'!$A$61:$A$84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'Materialinė bazė'!$B$61:$B$84</c:f>
              <c:numCache>
                <c:formatCode>General</c:formatCode>
                <c:ptCount val="24"/>
                <c:pt idx="0">
                  <c:v>1</c:v>
                </c:pt>
                <c:pt idx="1">
                  <c:v>14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6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6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5</c:v>
                </c:pt>
                <c:pt idx="22">
                  <c:v>4</c:v>
                </c:pt>
                <c:pt idx="23">
                  <c:v>16</c:v>
                </c:pt>
              </c:numCache>
            </c:numRef>
          </c:val>
        </c:ser>
        <c:ser>
          <c:idx val="1"/>
          <c:order val="1"/>
          <c:tx>
            <c:strRef>
              <c:f>'Materialinė bazė'!$C$60</c:f>
              <c:strCache>
                <c:ptCount val="1"/>
                <c:pt idx="0">
                  <c:v>KOSTIUMAI</c:v>
                </c:pt>
              </c:strCache>
            </c:strRef>
          </c:tx>
          <c:cat>
            <c:strRef>
              <c:f>'Materialinė bazė'!$A$61:$A$84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'Materialinė bazė'!$C$61:$C$84</c:f>
              <c:numCache>
                <c:formatCode>General</c:formatCode>
                <c:ptCount val="2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3</c:v>
                </c:pt>
                <c:pt idx="6">
                  <c:v>10</c:v>
                </c:pt>
                <c:pt idx="7">
                  <c:v>12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18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11</c:v>
                </c:pt>
                <c:pt idx="23">
                  <c:v>12</c:v>
                </c:pt>
              </c:numCache>
            </c:numRef>
          </c:val>
        </c:ser>
        <c:axId val="52231552"/>
        <c:axId val="35660928"/>
      </c:barChart>
      <c:catAx>
        <c:axId val="52231552"/>
        <c:scaling>
          <c:orientation val="minMax"/>
        </c:scaling>
        <c:axPos val="b"/>
        <c:tickLblPos val="nextTo"/>
        <c:crossAx val="35660928"/>
        <c:crosses val="autoZero"/>
        <c:auto val="1"/>
        <c:lblAlgn val="ctr"/>
        <c:lblOffset val="100"/>
      </c:catAx>
      <c:valAx>
        <c:axId val="35660928"/>
        <c:scaling>
          <c:orientation val="minMax"/>
        </c:scaling>
        <c:axPos val="l"/>
        <c:majorGridlines/>
        <c:numFmt formatCode="General" sourceLinked="1"/>
        <c:tickLblPos val="nextTo"/>
        <c:crossAx val="52231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Darbuotojai!$B$39</c:f>
              <c:strCache>
                <c:ptCount val="1"/>
                <c:pt idx="0">
                  <c:v>etatai</c:v>
                </c:pt>
              </c:strCache>
            </c:strRef>
          </c:tx>
          <c:cat>
            <c:strRef>
              <c:f>Darbuotojai!$A$40:$A$63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 c. 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 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Darbuotojai!$B$40:$B$63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1.75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1.25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1.5</c:v>
                </c:pt>
                <c:pt idx="13">
                  <c:v>1</c:v>
                </c:pt>
                <c:pt idx="14">
                  <c:v>0.5</c:v>
                </c:pt>
                <c:pt idx="15">
                  <c:v>0.5</c:v>
                </c:pt>
                <c:pt idx="16">
                  <c:v>2</c:v>
                </c:pt>
                <c:pt idx="17">
                  <c:v>0.5</c:v>
                </c:pt>
                <c:pt idx="18">
                  <c:v>1</c:v>
                </c:pt>
                <c:pt idx="19">
                  <c:v>1</c:v>
                </c:pt>
                <c:pt idx="20">
                  <c:v>0.5</c:v>
                </c:pt>
                <c:pt idx="21">
                  <c:v>1</c:v>
                </c:pt>
                <c:pt idx="22">
                  <c:v>2.5</c:v>
                </c:pt>
                <c:pt idx="23">
                  <c:v>2</c:v>
                </c:pt>
              </c:numCache>
            </c:numRef>
          </c:val>
        </c:ser>
        <c:ser>
          <c:idx val="1"/>
          <c:order val="1"/>
          <c:tx>
            <c:strRef>
              <c:f>Darbuotojai!$C$39</c:f>
              <c:strCache>
                <c:ptCount val="1"/>
                <c:pt idx="0">
                  <c:v>darbuotojai</c:v>
                </c:pt>
              </c:strCache>
            </c:strRef>
          </c:tx>
          <c:cat>
            <c:strRef>
              <c:f>Darbuotojai!$A$40:$A$63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 c. 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 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Darbuotojai!$C$40:$C$63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3</c:v>
                </c:pt>
              </c:numCache>
            </c:numRef>
          </c:val>
        </c:ser>
        <c:axId val="35685888"/>
        <c:axId val="35687424"/>
      </c:barChart>
      <c:catAx>
        <c:axId val="35685888"/>
        <c:scaling>
          <c:orientation val="minMax"/>
        </c:scaling>
        <c:axPos val="b"/>
        <c:tickLblPos val="nextTo"/>
        <c:crossAx val="35687424"/>
        <c:crosses val="autoZero"/>
        <c:auto val="1"/>
        <c:lblAlgn val="ctr"/>
        <c:lblOffset val="100"/>
      </c:catAx>
      <c:valAx>
        <c:axId val="35687424"/>
        <c:scaling>
          <c:orientation val="minMax"/>
        </c:scaling>
        <c:axPos val="l"/>
        <c:majorGridlines/>
        <c:numFmt formatCode="General" sourceLinked="1"/>
        <c:tickLblPos val="nextTo"/>
        <c:crossAx val="356858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Kolektyvai!$B$34</c:f>
              <c:strCache>
                <c:ptCount val="1"/>
                <c:pt idx="0">
                  <c:v>darbuotojai</c:v>
                </c:pt>
              </c:strCache>
            </c:strRef>
          </c:tx>
          <c:cat>
            <c:strRef>
              <c:f>Kolektyvai!$A$35:$A$58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 c. 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Kolektyvai!$B$35:$B$58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3</c:v>
                </c:pt>
              </c:numCache>
            </c:numRef>
          </c:val>
        </c:ser>
        <c:ser>
          <c:idx val="1"/>
          <c:order val="1"/>
          <c:tx>
            <c:strRef>
              <c:f>Kolektyvai!$C$34</c:f>
              <c:strCache>
                <c:ptCount val="1"/>
                <c:pt idx="0">
                  <c:v>kolektyvai</c:v>
                </c:pt>
              </c:strCache>
            </c:strRef>
          </c:tx>
          <c:cat>
            <c:strRef>
              <c:f>Kolektyvai!$A$35:$A$58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 c. 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Kolektyvai!$C$35:$C$58</c:f>
              <c:numCache>
                <c:formatCode>General</c:formatCode>
                <c:ptCount val="2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7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4</c:v>
                </c:pt>
              </c:numCache>
            </c:numRef>
          </c:val>
        </c:ser>
        <c:axId val="35933568"/>
        <c:axId val="35935360"/>
      </c:barChart>
      <c:catAx>
        <c:axId val="35933568"/>
        <c:scaling>
          <c:orientation val="minMax"/>
        </c:scaling>
        <c:axPos val="b"/>
        <c:tickLblPos val="nextTo"/>
        <c:crossAx val="35935360"/>
        <c:crosses val="autoZero"/>
        <c:auto val="1"/>
        <c:lblAlgn val="ctr"/>
        <c:lblOffset val="100"/>
      </c:catAx>
      <c:valAx>
        <c:axId val="35935360"/>
        <c:scaling>
          <c:orientation val="minMax"/>
        </c:scaling>
        <c:axPos val="l"/>
        <c:majorGridlines/>
        <c:numFmt formatCode="General" sourceLinked="1"/>
        <c:tickLblPos val="nextTo"/>
        <c:crossAx val="359335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Kolektyvai!$B$31</c:f>
              <c:strCache>
                <c:ptCount val="1"/>
                <c:pt idx="0">
                  <c:v>kolektyvai</c:v>
                </c:pt>
              </c:strCache>
            </c:strRef>
          </c:tx>
          <c:cat>
            <c:strRef>
              <c:f>Kolektyvai!$A$32:$A$55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 c. 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Kolektyvai!$B$32:$B$55</c:f>
              <c:numCache>
                <c:formatCode>General</c:formatCode>
                <c:ptCount val="2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7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4</c:v>
                </c:pt>
              </c:numCache>
            </c:numRef>
          </c:val>
        </c:ser>
        <c:ser>
          <c:idx val="1"/>
          <c:order val="1"/>
          <c:tx>
            <c:strRef>
              <c:f>Kolektyvai!$C$31</c:f>
              <c:strCache>
                <c:ptCount val="1"/>
                <c:pt idx="0">
                  <c:v>dalyviai</c:v>
                </c:pt>
              </c:strCache>
            </c:strRef>
          </c:tx>
          <c:cat>
            <c:strRef>
              <c:f>Kolektyvai!$A$32:$A$55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 c. 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Kolektyvai!$C$32:$C$55</c:f>
              <c:numCache>
                <c:formatCode>General</c:formatCode>
                <c:ptCount val="24"/>
                <c:pt idx="0">
                  <c:v>16</c:v>
                </c:pt>
                <c:pt idx="1">
                  <c:v>16</c:v>
                </c:pt>
                <c:pt idx="2">
                  <c:v>76</c:v>
                </c:pt>
                <c:pt idx="3">
                  <c:v>31</c:v>
                </c:pt>
                <c:pt idx="4">
                  <c:v>33</c:v>
                </c:pt>
                <c:pt idx="5">
                  <c:v>12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22</c:v>
                </c:pt>
                <c:pt idx="10">
                  <c:v>12</c:v>
                </c:pt>
                <c:pt idx="11">
                  <c:v>53</c:v>
                </c:pt>
                <c:pt idx="12">
                  <c:v>18</c:v>
                </c:pt>
                <c:pt idx="13">
                  <c:v>19</c:v>
                </c:pt>
                <c:pt idx="14">
                  <c:v>38</c:v>
                </c:pt>
                <c:pt idx="15">
                  <c:v>13</c:v>
                </c:pt>
                <c:pt idx="16">
                  <c:v>67</c:v>
                </c:pt>
                <c:pt idx="17">
                  <c:v>8</c:v>
                </c:pt>
                <c:pt idx="18">
                  <c:v>18</c:v>
                </c:pt>
                <c:pt idx="19">
                  <c:v>19</c:v>
                </c:pt>
                <c:pt idx="20">
                  <c:v>14</c:v>
                </c:pt>
                <c:pt idx="21">
                  <c:v>20</c:v>
                </c:pt>
                <c:pt idx="22">
                  <c:v>62</c:v>
                </c:pt>
                <c:pt idx="23">
                  <c:v>41</c:v>
                </c:pt>
              </c:numCache>
            </c:numRef>
          </c:val>
        </c:ser>
        <c:axId val="35952128"/>
        <c:axId val="35953664"/>
      </c:barChart>
      <c:catAx>
        <c:axId val="35952128"/>
        <c:scaling>
          <c:orientation val="minMax"/>
        </c:scaling>
        <c:axPos val="b"/>
        <c:tickLblPos val="nextTo"/>
        <c:crossAx val="35953664"/>
        <c:crosses val="autoZero"/>
        <c:auto val="1"/>
        <c:lblAlgn val="ctr"/>
        <c:lblOffset val="100"/>
      </c:catAx>
      <c:valAx>
        <c:axId val="35953664"/>
        <c:scaling>
          <c:orientation val="minMax"/>
        </c:scaling>
        <c:axPos val="l"/>
        <c:majorGridlines/>
        <c:numFmt formatCode="General" sourceLinked="1"/>
        <c:tickLblPos val="nextTo"/>
        <c:crossAx val="359521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Veikla!$A$37:$A$60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 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Veikla!$B$37:$B$60</c:f>
              <c:numCache>
                <c:formatCode>General</c:formatCode>
                <c:ptCount val="24"/>
                <c:pt idx="0">
                  <c:v>40</c:v>
                </c:pt>
                <c:pt idx="1">
                  <c:v>37</c:v>
                </c:pt>
                <c:pt idx="2">
                  <c:v>177</c:v>
                </c:pt>
                <c:pt idx="3">
                  <c:v>55</c:v>
                </c:pt>
                <c:pt idx="4">
                  <c:v>34</c:v>
                </c:pt>
                <c:pt idx="5">
                  <c:v>23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28</c:v>
                </c:pt>
                <c:pt idx="10">
                  <c:v>15</c:v>
                </c:pt>
                <c:pt idx="11">
                  <c:v>51</c:v>
                </c:pt>
                <c:pt idx="12">
                  <c:v>73</c:v>
                </c:pt>
                <c:pt idx="13">
                  <c:v>24</c:v>
                </c:pt>
                <c:pt idx="14">
                  <c:v>26</c:v>
                </c:pt>
                <c:pt idx="15">
                  <c:v>7</c:v>
                </c:pt>
                <c:pt idx="16">
                  <c:v>51</c:v>
                </c:pt>
                <c:pt idx="17">
                  <c:v>10</c:v>
                </c:pt>
                <c:pt idx="18">
                  <c:v>27</c:v>
                </c:pt>
                <c:pt idx="19">
                  <c:v>132</c:v>
                </c:pt>
                <c:pt idx="20">
                  <c:v>11</c:v>
                </c:pt>
                <c:pt idx="21">
                  <c:v>32</c:v>
                </c:pt>
                <c:pt idx="22">
                  <c:v>27</c:v>
                </c:pt>
                <c:pt idx="23">
                  <c:v>27</c:v>
                </c:pt>
              </c:numCache>
            </c:numRef>
          </c:val>
        </c:ser>
        <c:axId val="35981568"/>
        <c:axId val="36003840"/>
      </c:barChart>
      <c:catAx>
        <c:axId val="35981568"/>
        <c:scaling>
          <c:orientation val="minMax"/>
        </c:scaling>
        <c:axPos val="b"/>
        <c:tickLblPos val="nextTo"/>
        <c:crossAx val="36003840"/>
        <c:crosses val="autoZero"/>
        <c:auto val="1"/>
        <c:lblAlgn val="ctr"/>
        <c:lblOffset val="100"/>
      </c:catAx>
      <c:valAx>
        <c:axId val="36003840"/>
        <c:scaling>
          <c:orientation val="minMax"/>
        </c:scaling>
        <c:axPos val="l"/>
        <c:majorGridlines/>
        <c:numFmt formatCode="General" sourceLinked="1"/>
        <c:tickLblPos val="nextTo"/>
        <c:crossAx val="359815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Veikla!$B$36</c:f>
              <c:strCache>
                <c:ptCount val="1"/>
                <c:pt idx="0">
                  <c:v>Reng.</c:v>
                </c:pt>
              </c:strCache>
            </c:strRef>
          </c:tx>
          <c:cat>
            <c:strRef>
              <c:f>Veikla!$A$37:$A$60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 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Veikla!$B$37:$B$60</c:f>
              <c:numCache>
                <c:formatCode>General</c:formatCode>
                <c:ptCount val="24"/>
                <c:pt idx="0">
                  <c:v>40</c:v>
                </c:pt>
                <c:pt idx="1">
                  <c:v>37</c:v>
                </c:pt>
                <c:pt idx="2">
                  <c:v>177</c:v>
                </c:pt>
                <c:pt idx="3">
                  <c:v>55</c:v>
                </c:pt>
                <c:pt idx="4">
                  <c:v>34</c:v>
                </c:pt>
                <c:pt idx="5">
                  <c:v>23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28</c:v>
                </c:pt>
                <c:pt idx="10">
                  <c:v>15</c:v>
                </c:pt>
                <c:pt idx="11">
                  <c:v>51</c:v>
                </c:pt>
                <c:pt idx="12">
                  <c:v>73</c:v>
                </c:pt>
                <c:pt idx="13">
                  <c:v>24</c:v>
                </c:pt>
                <c:pt idx="14">
                  <c:v>26</c:v>
                </c:pt>
                <c:pt idx="15">
                  <c:v>7</c:v>
                </c:pt>
                <c:pt idx="16">
                  <c:v>51</c:v>
                </c:pt>
                <c:pt idx="17">
                  <c:v>10</c:v>
                </c:pt>
                <c:pt idx="18">
                  <c:v>27</c:v>
                </c:pt>
                <c:pt idx="19">
                  <c:v>132</c:v>
                </c:pt>
                <c:pt idx="20">
                  <c:v>11</c:v>
                </c:pt>
                <c:pt idx="21">
                  <c:v>32</c:v>
                </c:pt>
                <c:pt idx="22">
                  <c:v>27</c:v>
                </c:pt>
                <c:pt idx="23">
                  <c:v>27</c:v>
                </c:pt>
              </c:numCache>
            </c:numRef>
          </c:val>
        </c:ser>
        <c:ser>
          <c:idx val="1"/>
          <c:order val="1"/>
          <c:tx>
            <c:strRef>
              <c:f>Veikla!$C$36</c:f>
              <c:strCache>
                <c:ptCount val="1"/>
                <c:pt idx="0">
                  <c:v>lank.</c:v>
                </c:pt>
              </c:strCache>
            </c:strRef>
          </c:tx>
          <c:cat>
            <c:strRef>
              <c:f>Veikla!$A$37:$A$60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k.c.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 c.</c:v>
                </c:pt>
                <c:pt idx="12">
                  <c:v>Laibgalių k.c.</c:v>
                </c:pt>
                <c:pt idx="13">
                  <c:v>Lukštų k.c.</c:v>
                </c:pt>
                <c:pt idx="14">
                  <c:v>Martynonių k.c.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</c:v>
                </c:pt>
                <c:pt idx="23">
                  <c:v>Panemunėlio UDC</c:v>
                </c:pt>
              </c:strCache>
            </c:strRef>
          </c:cat>
          <c:val>
            <c:numRef>
              <c:f>Veikla!$C$37:$C$60</c:f>
              <c:numCache>
                <c:formatCode>General</c:formatCode>
                <c:ptCount val="24"/>
                <c:pt idx="0">
                  <c:v>957</c:v>
                </c:pt>
                <c:pt idx="1">
                  <c:v>1242</c:v>
                </c:pt>
                <c:pt idx="2">
                  <c:v>4735</c:v>
                </c:pt>
                <c:pt idx="3">
                  <c:v>4195</c:v>
                </c:pt>
                <c:pt idx="4">
                  <c:v>9326</c:v>
                </c:pt>
                <c:pt idx="5">
                  <c:v>1941</c:v>
                </c:pt>
                <c:pt idx="6">
                  <c:v>1509</c:v>
                </c:pt>
                <c:pt idx="7">
                  <c:v>5925</c:v>
                </c:pt>
                <c:pt idx="8">
                  <c:v>3865</c:v>
                </c:pt>
                <c:pt idx="9">
                  <c:v>1697</c:v>
                </c:pt>
                <c:pt idx="10">
                  <c:v>760</c:v>
                </c:pt>
                <c:pt idx="11">
                  <c:v>4904</c:v>
                </c:pt>
                <c:pt idx="12">
                  <c:v>3883</c:v>
                </c:pt>
                <c:pt idx="13">
                  <c:v>1438</c:v>
                </c:pt>
                <c:pt idx="14">
                  <c:v>3018</c:v>
                </c:pt>
                <c:pt idx="15">
                  <c:v>272</c:v>
                </c:pt>
                <c:pt idx="16">
                  <c:v>10790</c:v>
                </c:pt>
                <c:pt idx="17">
                  <c:v>666</c:v>
                </c:pt>
                <c:pt idx="18">
                  <c:v>953</c:v>
                </c:pt>
                <c:pt idx="19">
                  <c:v>4182</c:v>
                </c:pt>
                <c:pt idx="20">
                  <c:v>535</c:v>
                </c:pt>
                <c:pt idx="21">
                  <c:v>2220</c:v>
                </c:pt>
                <c:pt idx="22">
                  <c:v>3942</c:v>
                </c:pt>
                <c:pt idx="23">
                  <c:v>3942</c:v>
                </c:pt>
              </c:numCache>
            </c:numRef>
          </c:val>
        </c:ser>
        <c:axId val="36037376"/>
        <c:axId val="36038912"/>
      </c:barChart>
      <c:catAx>
        <c:axId val="36037376"/>
        <c:scaling>
          <c:orientation val="minMax"/>
        </c:scaling>
        <c:axPos val="b"/>
        <c:numFmt formatCode="General" sourceLinked="1"/>
        <c:tickLblPos val="nextTo"/>
        <c:crossAx val="36038912"/>
        <c:crosses val="autoZero"/>
        <c:auto val="1"/>
        <c:lblAlgn val="ctr"/>
        <c:lblOffset val="100"/>
      </c:catAx>
      <c:valAx>
        <c:axId val="36038912"/>
        <c:scaling>
          <c:orientation val="minMax"/>
        </c:scaling>
        <c:axPos val="l"/>
        <c:majorGridlines/>
        <c:numFmt formatCode="General" sourceLinked="1"/>
        <c:tickLblPos val="nextTo"/>
        <c:crossAx val="360373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Lėšos!$A$7:$A$30</c:f>
              <c:strCache>
                <c:ptCount val="24"/>
                <c:pt idx="0">
                  <c:v>Aleksandravėlės k.c.</c:v>
                </c:pt>
                <c:pt idx="1">
                  <c:v>Aukštakalnių k. c.</c:v>
                </c:pt>
                <c:pt idx="2">
                  <c:v>Bajorų k. c.</c:v>
                </c:pt>
                <c:pt idx="3">
                  <c:v>Duokiškio k. c.</c:v>
                </c:pt>
                <c:pt idx="4">
                  <c:v>Juodupės k.c.</c:v>
                </c:pt>
                <c:pt idx="5">
                  <c:v>Jūžintų k.c.</c:v>
                </c:pt>
                <c:pt idx="6">
                  <c:v>Kalvių k.c.</c:v>
                </c:pt>
                <c:pt idx="7">
                  <c:v>Kamajų k.c.</c:v>
                </c:pt>
                <c:pt idx="8">
                  <c:v>Kavoliškio k.n.</c:v>
                </c:pt>
                <c:pt idx="9">
                  <c:v>Kazliškio k.c.</c:v>
                </c:pt>
                <c:pt idx="10">
                  <c:v>Konstantinavos k.c.</c:v>
                </c:pt>
                <c:pt idx="11">
                  <c:v>Kriaunų k.c.</c:v>
                </c:pt>
                <c:pt idx="12">
                  <c:v>Laibgalių k.c. </c:v>
                </c:pt>
                <c:pt idx="13">
                  <c:v>Lukštų k.c.</c:v>
                </c:pt>
                <c:pt idx="14">
                  <c:v>Martynonių  k. c. </c:v>
                </c:pt>
                <c:pt idx="15">
                  <c:v>Onuškio k.c.</c:v>
                </c:pt>
                <c:pt idx="16">
                  <c:v>Obelių k.c.</c:v>
                </c:pt>
                <c:pt idx="17">
                  <c:v>Panemunio k.c.</c:v>
                </c:pt>
                <c:pt idx="18">
                  <c:v>Pakriaunių k.c</c:v>
                </c:pt>
                <c:pt idx="19">
                  <c:v>Salų dvaro sodyba</c:v>
                </c:pt>
                <c:pt idx="20">
                  <c:v>Suvainiškio k.C.</c:v>
                </c:pt>
                <c:pt idx="21">
                  <c:v>Žiobiškio k. c.</c:v>
                </c:pt>
                <c:pt idx="22">
                  <c:v>PANDĖLIO  UDC ( kult. veiklos skyrius)</c:v>
                </c:pt>
                <c:pt idx="23">
                  <c:v>Panemunėlio UDC ( kult. veiklos skyrius)</c:v>
                </c:pt>
              </c:strCache>
            </c:strRef>
          </c:cat>
          <c:val>
            <c:numRef>
              <c:f>Lėšos!$B$7:$B$30</c:f>
              <c:numCache>
                <c:formatCode>#,##0.00</c:formatCode>
                <c:ptCount val="24"/>
                <c:pt idx="0">
                  <c:v>6663</c:v>
                </c:pt>
                <c:pt idx="1">
                  <c:v>5747.3</c:v>
                </c:pt>
                <c:pt idx="2">
                  <c:v>24550</c:v>
                </c:pt>
                <c:pt idx="3">
                  <c:v>8092</c:v>
                </c:pt>
                <c:pt idx="4">
                  <c:v>27882</c:v>
                </c:pt>
                <c:pt idx="5">
                  <c:v>6805</c:v>
                </c:pt>
                <c:pt idx="6">
                  <c:v>6738</c:v>
                </c:pt>
                <c:pt idx="7">
                  <c:v>11002</c:v>
                </c:pt>
                <c:pt idx="8">
                  <c:v>10863</c:v>
                </c:pt>
                <c:pt idx="9">
                  <c:v>9166</c:v>
                </c:pt>
                <c:pt idx="10">
                  <c:v>4617</c:v>
                </c:pt>
                <c:pt idx="11">
                  <c:v>11549</c:v>
                </c:pt>
                <c:pt idx="12">
                  <c:v>10850</c:v>
                </c:pt>
                <c:pt idx="13">
                  <c:v>7571</c:v>
                </c:pt>
                <c:pt idx="14">
                  <c:v>3801</c:v>
                </c:pt>
                <c:pt idx="15">
                  <c:v>4239</c:v>
                </c:pt>
                <c:pt idx="16">
                  <c:v>21647</c:v>
                </c:pt>
                <c:pt idx="17">
                  <c:v>3055</c:v>
                </c:pt>
                <c:pt idx="18">
                  <c:v>7147</c:v>
                </c:pt>
                <c:pt idx="19">
                  <c:v>9037</c:v>
                </c:pt>
                <c:pt idx="20">
                  <c:v>2998</c:v>
                </c:pt>
                <c:pt idx="21">
                  <c:v>7733</c:v>
                </c:pt>
                <c:pt idx="22">
                  <c:v>27849</c:v>
                </c:pt>
                <c:pt idx="23">
                  <c:v>21709</c:v>
                </c:pt>
              </c:numCache>
            </c:numRef>
          </c:val>
        </c:ser>
        <c:axId val="36058624"/>
        <c:axId val="36060160"/>
      </c:barChart>
      <c:catAx>
        <c:axId val="36058624"/>
        <c:scaling>
          <c:orientation val="minMax"/>
        </c:scaling>
        <c:axPos val="b"/>
        <c:tickLblPos val="nextTo"/>
        <c:crossAx val="36060160"/>
        <c:crosses val="autoZero"/>
        <c:auto val="1"/>
        <c:lblAlgn val="ctr"/>
        <c:lblOffset val="100"/>
      </c:catAx>
      <c:valAx>
        <c:axId val="36060160"/>
        <c:scaling>
          <c:orientation val="minMax"/>
        </c:scaling>
        <c:axPos val="l"/>
        <c:majorGridlines/>
        <c:numFmt formatCode="#,##0.00" sourceLinked="1"/>
        <c:tickLblPos val="nextTo"/>
        <c:crossAx val="36058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31303-5BD8-4EDA-9AEC-826AE852299E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B6BCD-BD55-4091-941B-5B69126C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B6BCD-BD55-4091-941B-5B69126C88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EABE-E746-4F96-8C61-4C24567D53D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7EA1-FE33-4203-91EE-58418E672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82296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lt-LT" dirty="0" smtClean="0"/>
              <a:t> VEIKLOS REZULTATAI IR PERSPEKTYVOS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ETATAI IR DARBUOTOJAI</a:t>
            </a:r>
            <a:endParaRPr lang="en-US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DARBUOTOJAI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Rajono kaimuose  28,5 kultūros specialistų etatuose dirba 39 darbuotojai.</a:t>
            </a:r>
          </a:p>
          <a:p>
            <a:r>
              <a:rPr lang="lt-LT" dirty="0" smtClean="0"/>
              <a:t>Darbuotojų išsilavinimas:</a:t>
            </a:r>
          </a:p>
          <a:p>
            <a:r>
              <a:rPr lang="lt-LT" dirty="0" smtClean="0"/>
              <a:t>10 – su aukštuoju universitetiniu;</a:t>
            </a:r>
          </a:p>
          <a:p>
            <a:r>
              <a:rPr lang="lt-LT" dirty="0" smtClean="0"/>
              <a:t>12 – su aukštuoju neuniversitetiniu;</a:t>
            </a:r>
          </a:p>
          <a:p>
            <a:r>
              <a:rPr lang="lt-LT" dirty="0" smtClean="0"/>
              <a:t>6 – su aukštesniuoju;</a:t>
            </a:r>
          </a:p>
          <a:p>
            <a:r>
              <a:rPr lang="lt-LT" dirty="0" smtClean="0"/>
              <a:t>9 – su </a:t>
            </a:r>
            <a:r>
              <a:rPr lang="lt-LT" dirty="0" err="1" smtClean="0"/>
              <a:t>spec</a:t>
            </a:r>
            <a:r>
              <a:rPr lang="lt-LT" dirty="0" smtClean="0"/>
              <a:t>. viduriniu;</a:t>
            </a:r>
          </a:p>
          <a:p>
            <a:r>
              <a:rPr lang="lt-LT" dirty="0" smtClean="0"/>
              <a:t>2- su viduriniu ( vienas iš jų mokosi kolegijoje)</a:t>
            </a:r>
          </a:p>
          <a:p>
            <a:r>
              <a:rPr lang="lt-LT" dirty="0" smtClean="0"/>
              <a:t>20 darbuotojų per praėjusius metus kėlė kvalifikaciją.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VYKSTANTYS POKYČIAI PERSONALO SRITYJE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Pakeistos darbuotojų pareigybės.</a:t>
            </a:r>
          </a:p>
          <a:p>
            <a:r>
              <a:rPr lang="lt-LT" dirty="0" smtClean="0"/>
              <a:t>Padidintas darbo užmokestis, atsižvelgiant į darbo rezultatus ir išsilavinimą.</a:t>
            </a:r>
          </a:p>
          <a:p>
            <a:r>
              <a:rPr lang="lt-LT" dirty="0" smtClean="0"/>
              <a:t>Iš darbo išėjo </a:t>
            </a:r>
            <a:r>
              <a:rPr lang="lt-LT" dirty="0" err="1" smtClean="0"/>
              <a:t>Jūžintų</a:t>
            </a:r>
            <a:r>
              <a:rPr lang="lt-LT" dirty="0" smtClean="0"/>
              <a:t> </a:t>
            </a:r>
            <a:r>
              <a:rPr lang="lt-LT" dirty="0" err="1" smtClean="0"/>
              <a:t>k.c</a:t>
            </a:r>
            <a:r>
              <a:rPr lang="lt-LT" dirty="0" smtClean="0"/>
              <a:t>. darbuotoja Vaida </a:t>
            </a:r>
            <a:r>
              <a:rPr lang="lt-LT" dirty="0" err="1" smtClean="0"/>
              <a:t>Žalalytė</a:t>
            </a:r>
            <a:r>
              <a:rPr lang="lt-LT" dirty="0" smtClean="0"/>
              <a:t> ir ilgametė Onuškio k. c. darbuotoja Elena Blažienė.</a:t>
            </a:r>
          </a:p>
          <a:p>
            <a:r>
              <a:rPr lang="lt-LT" dirty="0" smtClean="0"/>
              <a:t>Darbą palieka </a:t>
            </a:r>
            <a:r>
              <a:rPr lang="lt-LT" dirty="0" err="1" smtClean="0"/>
              <a:t>Juodupės</a:t>
            </a:r>
            <a:r>
              <a:rPr lang="lt-LT" dirty="0" smtClean="0"/>
              <a:t> </a:t>
            </a:r>
            <a:r>
              <a:rPr lang="lt-LT" dirty="0" err="1" smtClean="0"/>
              <a:t>k.c</a:t>
            </a:r>
            <a:r>
              <a:rPr lang="lt-LT" dirty="0" smtClean="0"/>
              <a:t>. darbuotoja Irena </a:t>
            </a:r>
            <a:r>
              <a:rPr lang="lt-LT" dirty="0" err="1" smtClean="0"/>
              <a:t>Kirstukienė</a:t>
            </a:r>
            <a:r>
              <a:rPr lang="lt-LT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DARBUOTOJŲ IR MENO KOLEKTYVŲ SANTYKIS</a:t>
            </a:r>
            <a:endParaRPr lang="en-US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MENO KOLEKTYVAI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 smtClean="0"/>
              <a:t>Kolektyvų gausa visus lenkia Kriaunų </a:t>
            </a:r>
            <a:r>
              <a:rPr lang="lt-LT" dirty="0" err="1" smtClean="0"/>
              <a:t>k.c</a:t>
            </a:r>
            <a:r>
              <a:rPr lang="lt-LT" dirty="0" smtClean="0"/>
              <a:t>. -7.</a:t>
            </a:r>
          </a:p>
          <a:p>
            <a:r>
              <a:rPr lang="lt-LT" dirty="0" smtClean="0"/>
              <a:t>Bajoruose -6.</a:t>
            </a:r>
          </a:p>
          <a:p>
            <a:r>
              <a:rPr lang="lt-LT" dirty="0" smtClean="0"/>
              <a:t>Pandėlyje -5.</a:t>
            </a:r>
          </a:p>
          <a:p>
            <a:r>
              <a:rPr lang="lt-LT" dirty="0" err="1" smtClean="0"/>
              <a:t>Juodupėje</a:t>
            </a:r>
            <a:r>
              <a:rPr lang="lt-LT" dirty="0" smtClean="0"/>
              <a:t>, </a:t>
            </a:r>
            <a:r>
              <a:rPr lang="lt-LT" dirty="0" err="1" smtClean="0"/>
              <a:t>Jūžintuose</a:t>
            </a:r>
            <a:r>
              <a:rPr lang="lt-LT" dirty="0" smtClean="0"/>
              <a:t>, Kalviuose, Kavoliškyje, Lukštuose, </a:t>
            </a:r>
            <a:r>
              <a:rPr lang="lt-LT" dirty="0" err="1" smtClean="0"/>
              <a:t>Martinonyse</a:t>
            </a:r>
            <a:r>
              <a:rPr lang="lt-LT" dirty="0" smtClean="0"/>
              <a:t>, </a:t>
            </a:r>
            <a:r>
              <a:rPr lang="lt-LT" dirty="0" err="1" smtClean="0"/>
              <a:t>Obeliuose</a:t>
            </a:r>
            <a:r>
              <a:rPr lang="lt-LT" dirty="0" smtClean="0"/>
              <a:t>, Panemunėlyje po 4.</a:t>
            </a:r>
          </a:p>
          <a:p>
            <a:r>
              <a:rPr lang="lt-LT" dirty="0" smtClean="0"/>
              <a:t>Mažiausiai kolektyvų: Aukštakalniuose, </a:t>
            </a:r>
            <a:r>
              <a:rPr lang="lt-LT" dirty="0" err="1" smtClean="0"/>
              <a:t>Konstantinavoje</a:t>
            </a:r>
            <a:r>
              <a:rPr lang="lt-LT" dirty="0" smtClean="0"/>
              <a:t>, Panemunyje, Suvainiškyje.  ( Aukštakalniuose kolektyvų sumažėjimą lėmė darbuotojos nedarbingumas, o kitose vietovėse darbuotojų darbo krūvis).</a:t>
            </a:r>
          </a:p>
          <a:p>
            <a:r>
              <a:rPr lang="lt-LT" dirty="0" smtClean="0"/>
              <a:t>Lyginant rajone kolektyvų skaičių su 2014 m. sumažėjo 3</a:t>
            </a:r>
            <a:r>
              <a:rPr lang="en-US" dirty="0" smtClean="0"/>
              <a:t>%.</a:t>
            </a:r>
            <a:r>
              <a:rPr lang="lt-LT" dirty="0" smtClean="0"/>
              <a:t> </a:t>
            </a:r>
            <a:endParaRPr lang="en-US" dirty="0" smtClean="0"/>
          </a:p>
          <a:p>
            <a:r>
              <a:rPr lang="en-US" dirty="0" err="1" smtClean="0"/>
              <a:t>Rajone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 du </a:t>
            </a:r>
            <a:r>
              <a:rPr lang="en-US" dirty="0" err="1" smtClean="0"/>
              <a:t>kolektyvai</a:t>
            </a:r>
            <a:r>
              <a:rPr lang="en-US" dirty="0" smtClean="0"/>
              <a:t> 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kategorijas</a:t>
            </a:r>
            <a:r>
              <a:rPr lang="en-US" dirty="0" smtClean="0"/>
              <a:t> – </a:t>
            </a:r>
            <a:r>
              <a:rPr lang="en-US" dirty="0" err="1" smtClean="0"/>
              <a:t>Bajo</a:t>
            </a:r>
            <a:r>
              <a:rPr lang="lt-LT" dirty="0" err="1" smtClean="0"/>
              <a:t>rų</a:t>
            </a:r>
            <a:r>
              <a:rPr lang="lt-LT" dirty="0" smtClean="0"/>
              <a:t> ,,ČIZ” I kategoriją, o Pandėlio folklorinis kolektyvas- II kategoriją.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KOLEKTYVAI IR DALYVIAI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DALYVIAI KOLEKTYVUOSE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Bajorų </a:t>
            </a:r>
            <a:r>
              <a:rPr lang="lt-LT" dirty="0" err="1" smtClean="0"/>
              <a:t>k.c</a:t>
            </a:r>
            <a:r>
              <a:rPr lang="lt-LT" dirty="0" smtClean="0"/>
              <a:t>. meno kolektyvai yra gausiausi, juose dalyvauja 76 dalyviai.</a:t>
            </a:r>
          </a:p>
          <a:p>
            <a:r>
              <a:rPr lang="lt-LT" dirty="0" smtClean="0"/>
              <a:t>Virš 60 dalyvių yra </a:t>
            </a:r>
            <a:r>
              <a:rPr lang="lt-LT" dirty="0" err="1" smtClean="0"/>
              <a:t>Obelių</a:t>
            </a:r>
            <a:r>
              <a:rPr lang="lt-LT" dirty="0" smtClean="0"/>
              <a:t> ir Pandėlio kolektyvuose.</a:t>
            </a:r>
          </a:p>
          <a:p>
            <a:r>
              <a:rPr lang="lt-LT" dirty="0" smtClean="0"/>
              <a:t>Virš 50 Kriaunose.</a:t>
            </a:r>
          </a:p>
          <a:p>
            <a:r>
              <a:rPr lang="lt-LT" dirty="0" smtClean="0"/>
              <a:t>3</a:t>
            </a:r>
            <a:r>
              <a:rPr lang="en-US" dirty="0" smtClean="0"/>
              <a:t>% </a:t>
            </a:r>
            <a:r>
              <a:rPr lang="lt-LT" dirty="0" smtClean="0"/>
              <a:t> rajone sumažėjo saviveiklininkų. ( demografinės padėties kaita)</a:t>
            </a:r>
          </a:p>
          <a:p>
            <a:r>
              <a:rPr lang="lt-LT" dirty="0" smtClean="0"/>
              <a:t>Iš viso rajono kaimuose yra 648 saviveiklininkai, iš jų -196 jaunimo iki 19 metų amžiaus</a:t>
            </a:r>
          </a:p>
          <a:p>
            <a:r>
              <a:rPr lang="lt-LT" dirty="0" smtClean="0"/>
              <a:t>Gyventojų saviveikloje dalyvauja virš 3</a:t>
            </a:r>
            <a:r>
              <a:rPr lang="en-US" dirty="0" smtClean="0"/>
              <a:t>%</a:t>
            </a:r>
            <a:r>
              <a:rPr lang="lt-LT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RENGINIAI</a:t>
            </a:r>
            <a:endParaRPr lang="en-US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RENGINIAI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 smtClean="0"/>
              <a:t>Renginių daugiausia suorganizuota Bajoruose ir Salose.</a:t>
            </a:r>
          </a:p>
          <a:p>
            <a:r>
              <a:rPr lang="lt-LT" dirty="0" smtClean="0"/>
              <a:t>KODĖL?</a:t>
            </a:r>
          </a:p>
          <a:p>
            <a:r>
              <a:rPr lang="lt-LT" dirty="0" smtClean="0"/>
              <a:t>Todėl, kad šiose vietovėse dirbama su edukacinėmis programomis, pristatant ,, Lėlių namus”, Salų dvarą ir Salų kraštą turistams. Šios vietovės labiausiai matomos turistų.</a:t>
            </a:r>
          </a:p>
          <a:p>
            <a:r>
              <a:rPr lang="lt-LT" dirty="0" smtClean="0"/>
              <a:t>Virš  70 renginių suorganizuota Laibgaliuose; jų gausą lėmė įgyvendinami projektai.</a:t>
            </a:r>
          </a:p>
          <a:p>
            <a:r>
              <a:rPr lang="lt-LT" dirty="0" smtClean="0"/>
              <a:t>Mažiausiai renginių suorganizuota </a:t>
            </a:r>
            <a:r>
              <a:rPr lang="lt-LT" dirty="0" err="1" smtClean="0"/>
              <a:t>Konstantinavoje</a:t>
            </a:r>
            <a:r>
              <a:rPr lang="lt-LT" dirty="0" smtClean="0"/>
              <a:t>, Onuškyje, Panemunyje ir Suvainiškyje. </a:t>
            </a:r>
            <a:r>
              <a:rPr lang="en-US" dirty="0" smtClean="0"/>
              <a:t>( </a:t>
            </a:r>
            <a:r>
              <a:rPr lang="lt-LT" dirty="0" smtClean="0"/>
              <a:t>Šiose vietovėse darbuotojai dirba po 0,5 etato)</a:t>
            </a:r>
          </a:p>
          <a:p>
            <a:r>
              <a:rPr lang="lt-LT" dirty="0" smtClean="0"/>
              <a:t> Bendras renginių skaičius lyginant su 2014 metais išliko stabilus.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RENGINIŲ LANKYTOJAI</a:t>
            </a:r>
            <a:endParaRPr lang="en-US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STRUKTŪRA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Kultūros centrų veiklos funkcija vykdoma 24 vietovėse :</a:t>
            </a:r>
          </a:p>
          <a:p>
            <a:r>
              <a:rPr lang="lt-LT" dirty="0" smtClean="0"/>
              <a:t>22 vadinami kitais dariniais – kultūros centrai;</a:t>
            </a:r>
          </a:p>
          <a:p>
            <a:r>
              <a:rPr lang="lt-LT" dirty="0" smtClean="0"/>
              <a:t>2 UDC – Pandėlyje ir Panemunėlyje.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LANKYTOJAI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Renginiai gausiausiai lankomi </a:t>
            </a:r>
            <a:r>
              <a:rPr lang="lt-LT" dirty="0" err="1" smtClean="0"/>
              <a:t>Obeliuose</a:t>
            </a:r>
            <a:r>
              <a:rPr lang="lt-LT" dirty="0" smtClean="0"/>
              <a:t>, </a:t>
            </a:r>
            <a:r>
              <a:rPr lang="lt-LT" dirty="0" err="1" smtClean="0"/>
              <a:t>Juodupėje</a:t>
            </a:r>
            <a:r>
              <a:rPr lang="lt-LT" dirty="0" smtClean="0"/>
              <a:t>, Kamajuose, Bajoruose, Kriaunose.</a:t>
            </a:r>
          </a:p>
          <a:p>
            <a:r>
              <a:rPr lang="lt-LT" dirty="0" smtClean="0"/>
              <a:t>Mažiausiai lankytojų Onuškyje ir Suvainiškyje.</a:t>
            </a:r>
          </a:p>
          <a:p>
            <a:r>
              <a:rPr lang="lt-LT" dirty="0" smtClean="0"/>
              <a:t>Bendras renginių lankomumas išaugo 28</a:t>
            </a:r>
            <a:r>
              <a:rPr lang="en-US" dirty="0" smtClean="0"/>
              <a:t>%</a:t>
            </a:r>
            <a:r>
              <a:rPr lang="lt-LT" dirty="0" smtClean="0"/>
              <a:t> lyginant su 2014 metais.</a:t>
            </a:r>
          </a:p>
          <a:p>
            <a:r>
              <a:rPr lang="lt-LT" dirty="0" smtClean="0"/>
              <a:t>Galime teigti, jog į rajoną atvyko daugiau turistų, o vietiniai gyventojai tapo aktyvesniais renginių lankytojais.</a:t>
            </a:r>
          </a:p>
          <a:p>
            <a:r>
              <a:rPr lang="lt-LT" dirty="0" smtClean="0"/>
              <a:t>Lyginant lankytojų ir gyventojų skaičių galime teigti, jog kiekvienas  rajono kaimo gyventojas į renginį atėjo 3,6 karto.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BIUDŽETO LĖŠOS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BIUDŽETO LĖŠOS</a:t>
            </a:r>
            <a:endParaRPr lang="en-US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GAUTOS LĖŠOS</a:t>
            </a:r>
            <a:endParaRPr lang="en-US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urinio vietos rezervavimo ženklas 3"/>
          <p:cNvGraphicFramePr>
            <a:graphicFrameLocks/>
          </p:cNvGraphicFramePr>
          <p:nvPr/>
        </p:nvGraphicFramePr>
        <p:xfrm>
          <a:off x="685800" y="0"/>
          <a:ext cx="8229600" cy="612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228600"/>
          <a:ext cx="8915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BENDROS LĖŠOS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820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ROKIŠKIO RAJONO SAVIVALDYBĖS TARYBA PRIĖMĖ SPRENDIMĄ</a:t>
            </a:r>
            <a:endParaRPr lang="en-US" dirty="0"/>
          </a:p>
        </p:txBody>
      </p:sp>
      <p:sp>
        <p:nvSpPr>
          <p:cNvPr id="4" name="Paantraštė 3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077200" cy="3733800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Dėl Rokiškio rajono seniūnijų teikiamų kultūros ir turizmo mokamų paslaugų sąrašo ir įkainių patvirtinimo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“</a:t>
            </a:r>
            <a:r>
              <a:rPr lang="lt-LT" i="1" dirty="0" smtClean="0"/>
              <a:t>Mes esam matomi </a:t>
            </a:r>
            <a:r>
              <a:rPr lang="en-US" i="1" dirty="0" smtClean="0"/>
              <a:t>!”</a:t>
            </a:r>
            <a:endParaRPr lang="en-US" dirty="0"/>
          </a:p>
        </p:txBody>
      </p:sp>
      <p:pic>
        <p:nvPicPr>
          <p:cNvPr id="4" name="Paveikslėlis 3"/>
          <p:cNvPicPr/>
          <p:nvPr/>
        </p:nvPicPr>
        <p:blipFill>
          <a:blip r:embed="rId2" cstate="print"/>
          <a:srcRect l="2025" t="20575" r="49154" b="17225"/>
          <a:stretch>
            <a:fillRect/>
          </a:stretch>
        </p:blipFill>
        <p:spPr bwMode="auto">
          <a:xfrm>
            <a:off x="1905000" y="1295400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PASTATAMS REIKALINGAS REMONTAS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 I</a:t>
            </a:r>
            <a:r>
              <a:rPr lang="lt-LT" i="1" dirty="0" err="1" smtClean="0"/>
              <a:t>šsipildžiusi</a:t>
            </a:r>
            <a:r>
              <a:rPr lang="lt-LT" i="1" dirty="0" smtClean="0"/>
              <a:t> svajonė </a:t>
            </a:r>
            <a:r>
              <a:rPr lang="lt-LT" i="1" dirty="0" smtClean="0">
                <a:sym typeface="Wingdings" pitchFamily="2" charset="2"/>
              </a:rPr>
              <a:t> “</a:t>
            </a:r>
            <a:endParaRPr lang="en-US" i="1" dirty="0"/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rcRect l="1360" t="39640" r="48822" b="16292"/>
          <a:stretch>
            <a:fillRect/>
          </a:stretch>
        </p:blipFill>
        <p:spPr bwMode="auto">
          <a:xfrm>
            <a:off x="1066800" y="1371600"/>
            <a:ext cx="624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 smtClean="0"/>
              <a:t>“Kriaunų virsmas į turistinį kraštą”</a:t>
            </a:r>
            <a:endParaRPr lang="en-US" i="1" dirty="0"/>
          </a:p>
        </p:txBody>
      </p:sp>
      <p:pic>
        <p:nvPicPr>
          <p:cNvPr id="4" name="Paveikslėlis 3"/>
          <p:cNvPicPr/>
          <p:nvPr/>
        </p:nvPicPr>
        <p:blipFill>
          <a:blip r:embed="rId2" cstate="print"/>
          <a:srcRect l="23446" t="30128" r="26238" b="39744"/>
          <a:stretch>
            <a:fillRect/>
          </a:stretch>
        </p:blipFill>
        <p:spPr bwMode="auto">
          <a:xfrm>
            <a:off x="685800" y="16002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VIEŠŲJŲ PASLAUGŲ PLĖTRA NVO SEKTORIUJE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Pranešėjas, skyriaus vedėjas Petras Blaževičius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sz="6600" dirty="0" smtClean="0"/>
              <a:t>  Aktyvinti kultūrinę veiklą, didinti rajono turistinį patrauklumą</a:t>
            </a:r>
            <a:endParaRPr lang="en-US" sz="6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UŽDAVINIAI: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Ruošti  </a:t>
            </a:r>
            <a:r>
              <a:rPr lang="lt-LT" dirty="0" err="1" smtClean="0"/>
              <a:t>Obelių</a:t>
            </a:r>
            <a:r>
              <a:rPr lang="lt-LT" dirty="0" smtClean="0"/>
              <a:t>, Kriaunų, Pandėlio, Bajorų ir </a:t>
            </a:r>
            <a:r>
              <a:rPr lang="lt-LT" dirty="0" err="1" smtClean="0"/>
              <a:t>Juodupės</a:t>
            </a:r>
            <a:r>
              <a:rPr lang="lt-LT" dirty="0" smtClean="0"/>
              <a:t> meno kolektyvus dalyvavimui 2018 metų dainų šventėje.</a:t>
            </a:r>
          </a:p>
          <a:p>
            <a:r>
              <a:rPr lang="lt-LT" dirty="0" smtClean="0"/>
              <a:t>Aktyviai prisidėti prie projekto ,, Rokiškis Lietuvos kultūros sostinė -2019”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PALINKĖJIMAS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lt-LT" sz="6000" b="1" dirty="0" smtClean="0"/>
              <a:t>SEKMĖS DARBUOSE 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PASTATŲ REMONTO PERSPEKTYVA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2016 m. planuojamas einamasis remontas Duokiškio ir Kalvių kultūros centrų pastatams;</a:t>
            </a:r>
          </a:p>
          <a:p>
            <a:r>
              <a:rPr lang="lt-LT" dirty="0" err="1" smtClean="0"/>
              <a:t>Juodupės</a:t>
            </a:r>
            <a:r>
              <a:rPr lang="lt-LT" dirty="0" smtClean="0"/>
              <a:t>, </a:t>
            </a:r>
            <a:r>
              <a:rPr lang="lt-LT" dirty="0" err="1" smtClean="0"/>
              <a:t>Obelių</a:t>
            </a:r>
            <a:r>
              <a:rPr lang="lt-LT" dirty="0" smtClean="0"/>
              <a:t> ir Salų dvarui – 2017-2019 metais iš Kaimo plėtros programos;</a:t>
            </a:r>
          </a:p>
          <a:p>
            <a:r>
              <a:rPr lang="lt-LT" dirty="0" smtClean="0"/>
              <a:t>Onuškio stogo rekonstrukcija  - 2018 metais;</a:t>
            </a:r>
          </a:p>
          <a:p>
            <a:r>
              <a:rPr lang="lt-LT" dirty="0" smtClean="0"/>
              <a:t>Kazliškio patalpas planuojama perkelti į darželio pastatą 2018 metais.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KOMPIUTERIAI IR INTERNETAS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15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INFORMACINĖS TECHNOLOGIJOS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Pilnai informacinėmis technologijomis naudojasi darbuotojai: Panemunėlio, Pandėlio UDC ir Aukštakalnių, Bajorų, </a:t>
            </a:r>
            <a:r>
              <a:rPr lang="lt-LT" dirty="0" err="1" smtClean="0"/>
              <a:t>Juodupės</a:t>
            </a:r>
            <a:r>
              <a:rPr lang="lt-LT" dirty="0" smtClean="0"/>
              <a:t>, Kamajų, Kavoliškio, Kriaunų, Lukštų, Salų kultūros centrų darbuotojai.</a:t>
            </a:r>
          </a:p>
          <a:p>
            <a:r>
              <a:rPr lang="lt-LT" dirty="0" smtClean="0"/>
              <a:t>Neturi kompiuterių ir internetinės prieigos </a:t>
            </a:r>
            <a:r>
              <a:rPr lang="lt-LT" dirty="0" err="1" smtClean="0"/>
              <a:t>Aleksandravėlės</a:t>
            </a:r>
            <a:r>
              <a:rPr lang="lt-LT" dirty="0" smtClean="0"/>
              <a:t>, Kalvių, Kazliškio, </a:t>
            </a:r>
            <a:r>
              <a:rPr lang="lt-LT" dirty="0" err="1" smtClean="0"/>
              <a:t>Konstantinavos</a:t>
            </a:r>
            <a:r>
              <a:rPr lang="lt-LT" dirty="0" smtClean="0"/>
              <a:t>, </a:t>
            </a:r>
            <a:r>
              <a:rPr lang="lt-LT" dirty="0" err="1" smtClean="0"/>
              <a:t>Obelių</a:t>
            </a:r>
            <a:r>
              <a:rPr lang="lt-LT" dirty="0" smtClean="0"/>
              <a:t>, Panemunio, Suvainiškio ir </a:t>
            </a:r>
            <a:r>
              <a:rPr lang="lt-LT" dirty="0" err="1" smtClean="0"/>
              <a:t>Žiobiškio</a:t>
            </a:r>
            <a:r>
              <a:rPr lang="lt-LT" dirty="0" smtClean="0"/>
              <a:t> kultūros darbuotojai.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TURIMI MUZIKOS INSTRUMENTAI IR KOSTIUMAI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PROBLEMA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Neturi muzikos instrumentų: </a:t>
            </a:r>
            <a:r>
              <a:rPr lang="lt-LT" dirty="0" err="1" smtClean="0"/>
              <a:t>Obelių</a:t>
            </a:r>
            <a:r>
              <a:rPr lang="lt-LT" dirty="0" smtClean="0"/>
              <a:t>, </a:t>
            </a:r>
            <a:r>
              <a:rPr lang="lt-LT" dirty="0" err="1" smtClean="0"/>
              <a:t>Martynonių</a:t>
            </a:r>
            <a:r>
              <a:rPr lang="lt-LT" dirty="0" smtClean="0"/>
              <a:t>, </a:t>
            </a:r>
            <a:r>
              <a:rPr lang="lt-LT" dirty="0" err="1" smtClean="0"/>
              <a:t>Aleksandravėlės</a:t>
            </a:r>
            <a:r>
              <a:rPr lang="lt-LT" dirty="0" smtClean="0"/>
              <a:t> kultūros centrai, kolektyvų vadovai ir saviveiklininkai naudoja asmeninius muzikos instrumentus.</a:t>
            </a:r>
          </a:p>
          <a:p>
            <a:r>
              <a:rPr lang="lt-LT" dirty="0" smtClean="0"/>
              <a:t>Salų, </a:t>
            </a:r>
            <a:r>
              <a:rPr lang="lt-LT" dirty="0" err="1" smtClean="0"/>
              <a:t>Pakriaunių</a:t>
            </a:r>
            <a:r>
              <a:rPr lang="lt-LT" dirty="0" smtClean="0"/>
              <a:t>, </a:t>
            </a:r>
            <a:r>
              <a:rPr lang="lt-LT" dirty="0" err="1" smtClean="0"/>
              <a:t>Aleksandravėlės</a:t>
            </a:r>
            <a:r>
              <a:rPr lang="lt-LT" dirty="0" smtClean="0"/>
              <a:t>, </a:t>
            </a:r>
            <a:r>
              <a:rPr lang="lt-LT" dirty="0" err="1" smtClean="0"/>
              <a:t>Obelių</a:t>
            </a:r>
            <a:r>
              <a:rPr lang="lt-LT" dirty="0" smtClean="0"/>
              <a:t>, Panemunio ir </a:t>
            </a:r>
            <a:r>
              <a:rPr lang="lt-LT" dirty="0" err="1" smtClean="0"/>
              <a:t>Konstantinavos</a:t>
            </a:r>
            <a:r>
              <a:rPr lang="lt-LT" dirty="0" smtClean="0"/>
              <a:t> kultūros centrai neturi tautinių arba stilizuotų drabužių.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PERSPEKTYVA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Po daugelio metų  rajono savivaldybės taryba savivaldybės biudžete patvirtino 3 tūkstančius eurų kaimo materialinės bazės stiprinimui.</a:t>
            </a:r>
          </a:p>
          <a:p>
            <a:r>
              <a:rPr lang="lt-LT" dirty="0" smtClean="0"/>
              <a:t>Belieka patvirtinti lėšų paskirstymo tvarką.</a:t>
            </a:r>
          </a:p>
          <a:p>
            <a:r>
              <a:rPr lang="lt-LT" dirty="0" smtClean="0"/>
              <a:t>Yra galimybė gauti muzikos instrumentus ir drabužius kolektyvams besiruošiantiems dalyvauti 2018 metų dainų šventėje .</a:t>
            </a:r>
          </a:p>
          <a:p>
            <a:r>
              <a:rPr lang="lt-LT" dirty="0" smtClean="0"/>
              <a:t>Prie LLKC yra muzikos instrumentų ir tautinių kostiumų įsigijimo programa.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810</Words>
  <Application>Microsoft Office PowerPoint</Application>
  <PresentationFormat>Demonstracija ekrane (4:3)</PresentationFormat>
  <Paragraphs>104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35</vt:i4>
      </vt:variant>
    </vt:vector>
  </HeadingPairs>
  <TitlesOfParts>
    <vt:vector size="36" baseType="lpstr">
      <vt:lpstr>Office tema</vt:lpstr>
      <vt:lpstr> VEIKLOS REZULTATAI IR PERSPEKTYVOS</vt:lpstr>
      <vt:lpstr>STRUKTŪRA</vt:lpstr>
      <vt:lpstr>PASTATAMS REIKALINGAS REMONTAS</vt:lpstr>
      <vt:lpstr>PASTATŲ REMONTO PERSPEKTYVA</vt:lpstr>
      <vt:lpstr>KOMPIUTERIAI IR INTERNETAS</vt:lpstr>
      <vt:lpstr>INFORMACINĖS TECHNOLOGIJOS</vt:lpstr>
      <vt:lpstr>TURIMI MUZIKOS INSTRUMENTAI IR KOSTIUMAI</vt:lpstr>
      <vt:lpstr>PROBLEMA</vt:lpstr>
      <vt:lpstr>PERSPEKTYVA</vt:lpstr>
      <vt:lpstr>ETATAI IR DARBUOTOJAI</vt:lpstr>
      <vt:lpstr>DARBUOTOJAI</vt:lpstr>
      <vt:lpstr>VYKSTANTYS POKYČIAI PERSONALO SRITYJE</vt:lpstr>
      <vt:lpstr>DARBUOTOJŲ IR MENO KOLEKTYVŲ SANTYKIS</vt:lpstr>
      <vt:lpstr>MENO KOLEKTYVAI</vt:lpstr>
      <vt:lpstr>KOLEKTYVAI IR DALYVIAI</vt:lpstr>
      <vt:lpstr>DALYVIAI KOLEKTYVUOSE</vt:lpstr>
      <vt:lpstr>RENGINIAI</vt:lpstr>
      <vt:lpstr>RENGINIAI</vt:lpstr>
      <vt:lpstr>RENGINIŲ LANKYTOJAI</vt:lpstr>
      <vt:lpstr>LANKYTOJAI</vt:lpstr>
      <vt:lpstr>BIUDŽETO LĖŠOS</vt:lpstr>
      <vt:lpstr>BIUDŽETO LĖŠOS</vt:lpstr>
      <vt:lpstr>GAUTOS LĖŠOS</vt:lpstr>
      <vt:lpstr>Skaidrė 24</vt:lpstr>
      <vt:lpstr>Skaidrė 25</vt:lpstr>
      <vt:lpstr>Skaidrė 26</vt:lpstr>
      <vt:lpstr>BENDROS LĖŠOS</vt:lpstr>
      <vt:lpstr>ROKIŠKIO RAJONO SAVIVALDYBĖS TARYBA PRIĖMĖ SPRENDIMĄ</vt:lpstr>
      <vt:lpstr> “Mes esam matomi !”</vt:lpstr>
      <vt:lpstr>“ Išsipildžiusi svajonė  “</vt:lpstr>
      <vt:lpstr>“Kriaunų virsmas į turistinį kraštą”</vt:lpstr>
      <vt:lpstr>VIEŠŲJŲ PASLAUGŲ PLĖTRA NVO SEKTORIUJE</vt:lpstr>
      <vt:lpstr>TIKSLAS</vt:lpstr>
      <vt:lpstr>UŽDAVINIAI:</vt:lpstr>
      <vt:lpstr>PALINKĖJIMAS</vt:lpstr>
    </vt:vector>
  </TitlesOfParts>
  <Company>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JaninaKomkiene</dc:creator>
  <cp:lastModifiedBy>JaninaKomkiene</cp:lastModifiedBy>
  <cp:revision>108</cp:revision>
  <dcterms:created xsi:type="dcterms:W3CDTF">2016-02-10T08:43:33Z</dcterms:created>
  <dcterms:modified xsi:type="dcterms:W3CDTF">2016-10-21T08:19:15Z</dcterms:modified>
</cp:coreProperties>
</file>